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  <p:sldMasterId id="2147483676" r:id="rId2"/>
    <p:sldMasterId id="2147483686" r:id="rId3"/>
  </p:sldMasterIdLst>
  <p:notesMasterIdLst>
    <p:notesMasterId r:id="rId118"/>
  </p:notesMasterIdLst>
  <p:handoutMasterIdLst>
    <p:handoutMasterId r:id="rId119"/>
  </p:handoutMasterIdLst>
  <p:sldIdLst>
    <p:sldId id="364" r:id="rId4"/>
    <p:sldId id="37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5" r:id="rId15"/>
    <p:sldId id="376" r:id="rId16"/>
    <p:sldId id="423" r:id="rId17"/>
    <p:sldId id="424" r:id="rId18"/>
    <p:sldId id="425" r:id="rId19"/>
    <p:sldId id="331" r:id="rId20"/>
    <p:sldId id="346" r:id="rId21"/>
    <p:sldId id="471" r:id="rId22"/>
    <p:sldId id="472" r:id="rId23"/>
    <p:sldId id="411" r:id="rId24"/>
    <p:sldId id="381" r:id="rId25"/>
    <p:sldId id="348" r:id="rId26"/>
    <p:sldId id="337" r:id="rId27"/>
    <p:sldId id="323" r:id="rId28"/>
    <p:sldId id="330" r:id="rId29"/>
    <p:sldId id="328" r:id="rId30"/>
    <p:sldId id="325" r:id="rId31"/>
    <p:sldId id="405" r:id="rId32"/>
    <p:sldId id="406" r:id="rId33"/>
    <p:sldId id="322" r:id="rId34"/>
    <p:sldId id="426" r:id="rId35"/>
    <p:sldId id="473" r:id="rId36"/>
    <p:sldId id="427" r:id="rId37"/>
    <p:sldId id="428" r:id="rId38"/>
    <p:sldId id="429" r:id="rId39"/>
    <p:sldId id="474" r:id="rId40"/>
    <p:sldId id="430" r:id="rId41"/>
    <p:sldId id="434" r:id="rId42"/>
    <p:sldId id="431" r:id="rId43"/>
    <p:sldId id="432" r:id="rId44"/>
    <p:sldId id="433" r:id="rId45"/>
    <p:sldId id="452" r:id="rId46"/>
    <p:sldId id="437" r:id="rId47"/>
    <p:sldId id="383" r:id="rId48"/>
    <p:sldId id="475" r:id="rId49"/>
    <p:sldId id="341" r:id="rId50"/>
    <p:sldId id="382" r:id="rId51"/>
    <p:sldId id="338" r:id="rId52"/>
    <p:sldId id="384" r:id="rId53"/>
    <p:sldId id="454" r:id="rId54"/>
    <p:sldId id="438" r:id="rId55"/>
    <p:sldId id="439" r:id="rId56"/>
    <p:sldId id="440" r:id="rId57"/>
    <p:sldId id="441" r:id="rId58"/>
    <p:sldId id="442" r:id="rId59"/>
    <p:sldId id="443" r:id="rId60"/>
    <p:sldId id="444" r:id="rId61"/>
    <p:sldId id="445" r:id="rId62"/>
    <p:sldId id="446" r:id="rId63"/>
    <p:sldId id="447" r:id="rId64"/>
    <p:sldId id="476" r:id="rId65"/>
    <p:sldId id="385" r:id="rId66"/>
    <p:sldId id="477" r:id="rId67"/>
    <p:sldId id="412" r:id="rId68"/>
    <p:sldId id="478" r:id="rId69"/>
    <p:sldId id="479" r:id="rId70"/>
    <p:sldId id="480" r:id="rId71"/>
    <p:sldId id="481" r:id="rId72"/>
    <p:sldId id="358" r:id="rId73"/>
    <p:sldId id="339" r:id="rId74"/>
    <p:sldId id="333" r:id="rId75"/>
    <p:sldId id="343" r:id="rId76"/>
    <p:sldId id="345" r:id="rId77"/>
    <p:sldId id="334" r:id="rId78"/>
    <p:sldId id="415" r:id="rId79"/>
    <p:sldId id="416" r:id="rId80"/>
    <p:sldId id="453" r:id="rId81"/>
    <p:sldId id="386" r:id="rId82"/>
    <p:sldId id="387" r:id="rId83"/>
    <p:sldId id="388" r:id="rId84"/>
    <p:sldId id="389" r:id="rId85"/>
    <p:sldId id="420" r:id="rId86"/>
    <p:sldId id="418" r:id="rId87"/>
    <p:sldId id="419" r:id="rId88"/>
    <p:sldId id="470" r:id="rId89"/>
    <p:sldId id="451" r:id="rId90"/>
    <p:sldId id="449" r:id="rId91"/>
    <p:sldId id="448" r:id="rId92"/>
    <p:sldId id="450" r:id="rId93"/>
    <p:sldId id="361" r:id="rId94"/>
    <p:sldId id="482" r:id="rId95"/>
    <p:sldId id="421" r:id="rId96"/>
    <p:sldId id="422" r:id="rId97"/>
    <p:sldId id="393" r:id="rId98"/>
    <p:sldId id="457" r:id="rId99"/>
    <p:sldId id="458" r:id="rId100"/>
    <p:sldId id="459" r:id="rId101"/>
    <p:sldId id="467" r:id="rId102"/>
    <p:sldId id="465" r:id="rId103"/>
    <p:sldId id="466" r:id="rId104"/>
    <p:sldId id="464" r:id="rId105"/>
    <p:sldId id="462" r:id="rId106"/>
    <p:sldId id="463" r:id="rId107"/>
    <p:sldId id="461" r:id="rId108"/>
    <p:sldId id="460" r:id="rId109"/>
    <p:sldId id="468" r:id="rId110"/>
    <p:sldId id="394" r:id="rId111"/>
    <p:sldId id="401" r:id="rId112"/>
    <p:sldId id="395" r:id="rId113"/>
    <p:sldId id="407" r:id="rId114"/>
    <p:sldId id="396" r:id="rId115"/>
    <p:sldId id="397" r:id="rId116"/>
    <p:sldId id="469" r:id="rId117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66FF66"/>
    <a:srgbClr val="FF9900"/>
    <a:srgbClr val="171B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93" autoAdjust="0"/>
    <p:restoredTop sz="95394" autoAdjust="0"/>
  </p:normalViewPr>
  <p:slideViewPr>
    <p:cSldViewPr snapToGrid="0" showGuides="1">
      <p:cViewPr varScale="1">
        <p:scale>
          <a:sx n="81" d="100"/>
          <a:sy n="81" d="100"/>
        </p:scale>
        <p:origin x="-595" y="-67"/>
      </p:cViewPr>
      <p:guideLst>
        <p:guide orient="horz" pos="2160"/>
        <p:guide orient="horz" pos="2131"/>
        <p:guide pos="2880"/>
      </p:guideLst>
    </p:cSldViewPr>
  </p:slideViewPr>
  <p:outlineViewPr>
    <p:cViewPr>
      <p:scale>
        <a:sx n="33" d="100"/>
        <a:sy n="33" d="100"/>
      </p:scale>
      <p:origin x="0" y="-816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pPr/>
              <a:t>27.12.2017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9860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C3AE-9FAF-498F-9CF4-978D5F2DB293}" type="datetimeFigureOut">
              <a:rPr lang="uk-UA" smtClean="0"/>
              <a:pPr/>
              <a:t>27.12.2017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73459-FD53-4FC2-9F05-50540FC31755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8076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Детальніше</a:t>
            </a:r>
            <a:r>
              <a:rPr lang="uk-UA" baseline="0" dirty="0" smtClean="0"/>
              <a:t> про те, як ми здійснюємо передачу даних.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uk-UA" dirty="0" smtClean="0"/>
              <a:t>Для</a:t>
            </a:r>
            <a:r>
              <a:rPr lang="uk-UA" baseline="0" dirty="0" smtClean="0"/>
              <a:t> передачі </a:t>
            </a:r>
            <a:r>
              <a:rPr lang="en-US" baseline="0" dirty="0" err="1" smtClean="0"/>
              <a:t>dto</a:t>
            </a:r>
            <a:r>
              <a:rPr lang="uk-UA" baseline="0" dirty="0" smtClean="0"/>
              <a:t>, з </a:t>
            </a:r>
            <a:r>
              <a:rPr lang="en-US" baseline="0" dirty="0" smtClean="0"/>
              <a:t>dal</a:t>
            </a:r>
            <a:r>
              <a:rPr lang="uk-UA" baseline="0" dirty="0" smtClean="0"/>
              <a:t> на </a:t>
            </a:r>
            <a:r>
              <a:rPr lang="en-US" baseline="0" dirty="0" smtClean="0"/>
              <a:t>common </a:t>
            </a:r>
            <a:r>
              <a:rPr lang="uk-UA" baseline="0" dirty="0" smtClean="0"/>
              <a:t>ми використовуємо статичний </a:t>
            </a:r>
            <a:r>
              <a:rPr lang="uk-UA" baseline="0" dirty="0" err="1" smtClean="0"/>
              <a:t>Автомапер</a:t>
            </a:r>
            <a:r>
              <a:rPr lang="uk-UA" baseline="0" dirty="0" smtClean="0"/>
              <a:t>.</a:t>
            </a:r>
          </a:p>
          <a:p>
            <a:r>
              <a:rPr lang="uk-UA" baseline="0" dirty="0" smtClean="0"/>
              <a:t>Було створено метод, який здійснює його ініціалізацію, тобто встановлює зв’язок між моделями.</a:t>
            </a:r>
            <a:endParaRPr lang="en-US" baseline="0" dirty="0" smtClean="0"/>
          </a:p>
          <a:p>
            <a:r>
              <a:rPr lang="uk-UA" baseline="0" dirty="0" smtClean="0"/>
              <a:t>Цей метод ми викликаємо</a:t>
            </a:r>
            <a:r>
              <a:rPr lang="en-US" baseline="0" dirty="0" smtClean="0"/>
              <a:t> </a:t>
            </a:r>
            <a:r>
              <a:rPr lang="uk-UA" baseline="0" dirty="0" smtClean="0"/>
              <a:t>в </a:t>
            </a:r>
            <a:r>
              <a:rPr lang="en-US" baseline="0" dirty="0" smtClean="0"/>
              <a:t>Startup</a:t>
            </a:r>
            <a:r>
              <a:rPr lang="uk-UA" baseline="0" dirty="0" smtClean="0"/>
              <a:t/>
            </a:r>
            <a:br>
              <a:rPr lang="uk-UA" baseline="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30839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47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2375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Була розроблена сторінка з результатами</a:t>
            </a:r>
            <a:r>
              <a:rPr lang="uk-UA" baseline="0" dirty="0" smtClean="0"/>
              <a:t> тестів.</a:t>
            </a:r>
          </a:p>
          <a:p>
            <a:r>
              <a:rPr lang="uk-UA" baseline="0" dirty="0" smtClean="0"/>
              <a:t>Я використала радар-діаграму, щоб зробити </a:t>
            </a:r>
            <a:r>
              <a:rPr lang="uk-UA" baseline="0" dirty="0" smtClean="0"/>
              <a:t>результати наочними та інформативними.</a:t>
            </a:r>
            <a:endParaRPr lang="uk-UA" baseline="0" dirty="0" smtClean="0"/>
          </a:p>
          <a:p>
            <a:r>
              <a:rPr lang="uk-UA" baseline="0" dirty="0" smtClean="0"/>
              <a:t>На ній відображені бали, які набрав користувач, що відносить його до тієї чи іншої галузі.</a:t>
            </a:r>
          </a:p>
          <a:p>
            <a:r>
              <a:rPr lang="uk-UA" baseline="0" dirty="0" smtClean="0"/>
              <a:t>Справа ми бачимо список рекомендованих спеціальностей для галузі, до якої користувач має максимальну схильність</a:t>
            </a:r>
          </a:p>
          <a:p>
            <a:r>
              <a:rPr lang="uk-UA" baseline="0" dirty="0" smtClean="0"/>
              <a:t>Також якщо користувача цікавлять спеціальності з якоїсь іншої галузі, він може просто клацнути на </a:t>
            </a:r>
            <a:r>
              <a:rPr lang="uk-UA" baseline="0" dirty="0" err="1" smtClean="0"/>
              <a:t>лейбл</a:t>
            </a:r>
            <a:r>
              <a:rPr lang="uk-UA" baseline="0" dirty="0" smtClean="0"/>
              <a:t> радар-чарту.</a:t>
            </a:r>
          </a:p>
          <a:p>
            <a:endParaRPr lang="uk-UA" baseline="0" dirty="0" smtClean="0"/>
          </a:p>
          <a:p>
            <a:endParaRPr lang="uk-UA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114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Детальніше про те, як ми отримуємо</a:t>
            </a:r>
            <a:r>
              <a:rPr lang="uk-UA" baseline="0" dirty="0" smtClean="0"/>
              <a:t> спеціальності за галуззю на рівні доступу до </a:t>
            </a:r>
            <a:r>
              <a:rPr lang="uk-UA" baseline="0" dirty="0" err="1" smtClean="0"/>
              <a:t>бд</a:t>
            </a:r>
            <a:r>
              <a:rPr lang="uk-UA" baseline="0" dirty="0" smtClean="0"/>
              <a:t>.</a:t>
            </a:r>
          </a:p>
          <a:p>
            <a:r>
              <a:rPr lang="uk-UA" baseline="0" dirty="0" smtClean="0"/>
              <a:t>Спочатку ми перевіряємо чи для спеціальностей, що знаходяться в певних університетах вказана область.</a:t>
            </a:r>
          </a:p>
          <a:p>
            <a:r>
              <a:rPr lang="uk-UA" baseline="0" dirty="0" smtClean="0"/>
              <a:t>Далі ми здійснюємо вибірку потрібних спеціальностей </a:t>
            </a:r>
            <a:r>
              <a:rPr lang="uk-UA" baseline="0" dirty="0" smtClean="0"/>
              <a:t>перевіряючи галузь</a:t>
            </a:r>
            <a:r>
              <a:rPr lang="uk-UA" baseline="0" dirty="0" smtClean="0"/>
              <a:t>, і, можливо, область.</a:t>
            </a:r>
          </a:p>
          <a:p>
            <a:r>
              <a:rPr lang="uk-UA" baseline="0" dirty="0" smtClean="0"/>
              <a:t>І в залежності від того чи користувач зареєстрований для вибірки будуть </a:t>
            </a:r>
            <a:r>
              <a:rPr lang="uk-UA" baseline="0" dirty="0" err="1" smtClean="0"/>
              <a:t>під’єднуватись</a:t>
            </a:r>
            <a:r>
              <a:rPr lang="uk-UA" baseline="0" dirty="0" smtClean="0"/>
              <a:t> потрібні дані і повертатись результат.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15153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Важливою</a:t>
            </a:r>
            <a:r>
              <a:rPr lang="uk-UA" baseline="0" dirty="0" smtClean="0"/>
              <a:t> частиною є обчислення рейтингу спеціальності, адже згідно з ним спеціальності будуть посортовані.</a:t>
            </a:r>
          </a:p>
          <a:p>
            <a:r>
              <a:rPr lang="uk-UA" baseline="0" dirty="0" smtClean="0"/>
              <a:t>При його обрахунку ми врахували такі критерії як: позиція університету в рейтингу, кількість заявок і кількість зарахованих людей на певну спеціальність.</a:t>
            </a:r>
          </a:p>
          <a:p>
            <a:r>
              <a:rPr lang="uk-UA" baseline="0" dirty="0" smtClean="0"/>
              <a:t>Також з метою нормалізації рейтингу ми визначили і використали коефіцієнт для кількості заявок, який записали в </a:t>
            </a:r>
            <a:r>
              <a:rPr lang="en-US" baseline="0" dirty="0" err="1" smtClean="0"/>
              <a:t>ConstSettings</a:t>
            </a:r>
            <a:r>
              <a:rPr lang="en-US" baseline="0" dirty="0" smtClean="0"/>
              <a:t>.</a:t>
            </a:r>
            <a:endParaRPr lang="uk-U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76254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Було розроблено </a:t>
            </a:r>
            <a:r>
              <a:rPr lang="en-US" dirty="0" smtClean="0"/>
              <a:t>API</a:t>
            </a:r>
            <a:r>
              <a:rPr lang="en-US" baseline="0" dirty="0" smtClean="0"/>
              <a:t> </a:t>
            </a:r>
            <a:r>
              <a:rPr lang="uk-UA" baseline="0" dirty="0" smtClean="0"/>
              <a:t>для отримання спеціальностей за галуззю</a:t>
            </a:r>
          </a:p>
          <a:p>
            <a:r>
              <a:rPr lang="uk-UA" dirty="0" smtClean="0"/>
              <a:t>В</a:t>
            </a:r>
            <a:r>
              <a:rPr lang="uk-UA" baseline="0" dirty="0" smtClean="0"/>
              <a:t> ній ми здійснюємо перевірку чи є користувач </a:t>
            </a:r>
            <a:r>
              <a:rPr lang="uk-UA" baseline="0" dirty="0" err="1" smtClean="0"/>
              <a:t>автентифікованим</a:t>
            </a:r>
            <a:r>
              <a:rPr lang="uk-UA" baseline="0" dirty="0" smtClean="0"/>
              <a:t>, </a:t>
            </a:r>
            <a:endParaRPr lang="uk-UA" baseline="0" dirty="0" smtClean="0"/>
          </a:p>
          <a:p>
            <a:r>
              <a:rPr lang="uk-UA" baseline="0" dirty="0" smtClean="0"/>
              <a:t>якщо </a:t>
            </a:r>
            <a:r>
              <a:rPr lang="uk-UA" baseline="0" dirty="0" smtClean="0"/>
              <a:t>так то передаємо його </a:t>
            </a:r>
            <a:r>
              <a:rPr lang="en-US" baseline="0" dirty="0" smtClean="0"/>
              <a:t>id</a:t>
            </a:r>
            <a:r>
              <a:rPr lang="uk-UA" baseline="0" dirty="0" smtClean="0"/>
              <a:t> в параметр функції, </a:t>
            </a:r>
            <a:endParaRPr lang="uk-UA" baseline="0" dirty="0" smtClean="0"/>
          </a:p>
          <a:p>
            <a:r>
              <a:rPr lang="uk-UA" baseline="0" dirty="0" smtClean="0"/>
              <a:t>якщо </a:t>
            </a:r>
            <a:r>
              <a:rPr lang="uk-UA" baseline="0" dirty="0" smtClean="0"/>
              <a:t>ж ні, то передаємо пусту стрічку.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06489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Це компонента результату тесту</a:t>
            </a:r>
            <a:r>
              <a:rPr lang="uk-UA" baseline="0" dirty="0" smtClean="0"/>
              <a:t>.</a:t>
            </a:r>
            <a:endParaRPr lang="uk-UA" dirty="0" smtClean="0"/>
          </a:p>
          <a:p>
            <a:r>
              <a:rPr lang="uk-UA" dirty="0" smtClean="0"/>
              <a:t>Радар-діаграму</a:t>
            </a:r>
            <a:r>
              <a:rPr lang="uk-UA" baseline="0" dirty="0" smtClean="0"/>
              <a:t> я підключаю через </a:t>
            </a:r>
            <a:r>
              <a:rPr lang="en-US" baseline="0" dirty="0" err="1" smtClean="0"/>
              <a:t>npm</a:t>
            </a:r>
            <a:r>
              <a:rPr lang="en-US" baseline="0" dirty="0" smtClean="0"/>
              <a:t>.</a:t>
            </a:r>
          </a:p>
          <a:p>
            <a:r>
              <a:rPr lang="uk-UA" dirty="0" smtClean="0"/>
              <a:t>Далі</a:t>
            </a:r>
            <a:r>
              <a:rPr lang="uk-UA" baseline="0" dirty="0" smtClean="0"/>
              <a:t> </a:t>
            </a:r>
            <a:r>
              <a:rPr lang="uk-UA" dirty="0" smtClean="0"/>
              <a:t>задали</a:t>
            </a:r>
            <a:r>
              <a:rPr lang="uk-UA" baseline="0" dirty="0" smtClean="0"/>
              <a:t> властивості ширину, висоту, масштаб шкали</a:t>
            </a:r>
            <a:br>
              <a:rPr lang="uk-UA" baseline="0" dirty="0" smtClean="0"/>
            </a:br>
            <a:r>
              <a:rPr lang="uk-UA" baseline="0" dirty="0" smtClean="0"/>
              <a:t>також завантажую в </a:t>
            </a:r>
            <a:r>
              <a:rPr lang="en-US" baseline="0" dirty="0" smtClean="0"/>
              <a:t>data-variables </a:t>
            </a:r>
            <a:r>
              <a:rPr lang="uk-UA" baseline="0" dirty="0" smtClean="0"/>
              <a:t>змінні тобто галузі, подію </a:t>
            </a:r>
            <a:r>
              <a:rPr lang="en-US" baseline="0" dirty="0" err="1" smtClean="0"/>
              <a:t>onClick</a:t>
            </a:r>
            <a:r>
              <a:rPr lang="uk-UA" baseline="0" dirty="0" smtClean="0"/>
              <a:t> прив’язую до функції яка буде завантажувати всі спеціальності за галуззю.</a:t>
            </a:r>
          </a:p>
          <a:p>
            <a:r>
              <a:rPr lang="uk-UA" baseline="0" dirty="0" smtClean="0"/>
              <a:t>В </a:t>
            </a:r>
            <a:r>
              <a:rPr lang="en-US" baseline="0" dirty="0" smtClean="0"/>
              <a:t>data-sets </a:t>
            </a:r>
            <a:r>
              <a:rPr lang="uk-UA" baseline="0" dirty="0" smtClean="0"/>
              <a:t>записую інформацію про набрані бали.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6895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Це функції</a:t>
            </a:r>
            <a:r>
              <a:rPr lang="uk-UA" baseline="0" dirty="0" smtClean="0"/>
              <a:t> для оновлення списку рекомендованих спеціальностей.</a:t>
            </a:r>
          </a:p>
          <a:p>
            <a:r>
              <a:rPr lang="uk-UA" baseline="0" dirty="0" smtClean="0"/>
              <a:t>Функція </a:t>
            </a:r>
            <a:r>
              <a:rPr lang="en-US" baseline="0" dirty="0" err="1" smtClean="0"/>
              <a:t>fetchAllSpecialties</a:t>
            </a:r>
            <a:r>
              <a:rPr lang="en-US" baseline="0" dirty="0" smtClean="0"/>
              <a:t> </a:t>
            </a:r>
            <a:r>
              <a:rPr lang="uk-UA" baseline="0" dirty="0" smtClean="0"/>
              <a:t>використовується, коли ми встановлюємо чи змінюємо галузь, яку відображаємо.</a:t>
            </a:r>
          </a:p>
          <a:p>
            <a:r>
              <a:rPr lang="uk-UA" baseline="0" dirty="0" smtClean="0"/>
              <a:t>Вона витягає дані про загальну кількість існуючих спеціальностей для галузі (це потрібно для пагінації), </a:t>
            </a:r>
          </a:p>
          <a:p>
            <a:r>
              <a:rPr lang="uk-UA" baseline="0" dirty="0" smtClean="0"/>
              <a:t>а потім викликає функцію </a:t>
            </a:r>
            <a:r>
              <a:rPr lang="en-US" baseline="0" dirty="0" err="1" smtClean="0"/>
              <a:t>getSpecialties</a:t>
            </a:r>
            <a:r>
              <a:rPr lang="uk-UA" baseline="0" dirty="0" smtClean="0"/>
              <a:t>, яка безпосередньо витягує дані про спеціальності, вказуючи, що номер сторінки 0 (це за замовчуванням).</a:t>
            </a:r>
          </a:p>
          <a:p>
            <a:r>
              <a:rPr lang="uk-UA" baseline="0" dirty="0" smtClean="0"/>
              <a:t>Так само в нас є обробник події на зміну сторінки </a:t>
            </a:r>
            <a:r>
              <a:rPr lang="en-US" baseline="0" dirty="0" err="1" smtClean="0"/>
              <a:t>handlePageClick</a:t>
            </a:r>
            <a:endParaRPr lang="en-US" baseline="0" dirty="0" smtClean="0"/>
          </a:p>
          <a:p>
            <a:r>
              <a:rPr lang="uk-UA" baseline="0" dirty="0" smtClean="0"/>
              <a:t>Де ми будемо викликати ту ж саму </a:t>
            </a:r>
            <a:r>
              <a:rPr lang="en-US" baseline="0" dirty="0" err="1" smtClean="0"/>
              <a:t>getSpecialties</a:t>
            </a:r>
            <a:r>
              <a:rPr lang="uk-UA" baseline="0" dirty="0" smtClean="0"/>
              <a:t>, передаючи в неї потрібний номер сторінки.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E9207-0AE3-4F1D-AE39-10E6EB5695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07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72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1317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Так</a:t>
            </a:r>
            <a:r>
              <a:rPr lang="uk-UA" baseline="0" dirty="0" smtClean="0"/>
              <a:t> само була розроблена </a:t>
            </a:r>
            <a:r>
              <a:rPr lang="en-US" baseline="0" dirty="0" smtClean="0"/>
              <a:t>API </a:t>
            </a:r>
            <a:r>
              <a:rPr lang="uk-UA" baseline="0" dirty="0" smtClean="0"/>
              <a:t>для Логіну.</a:t>
            </a:r>
          </a:p>
          <a:p>
            <a:r>
              <a:rPr lang="uk-UA" baseline="0" dirty="0" smtClean="0"/>
              <a:t>Використовуючи </a:t>
            </a:r>
            <a:r>
              <a:rPr lang="en-US" baseline="0" dirty="0" err="1" smtClean="0"/>
              <a:t>userManager</a:t>
            </a:r>
            <a:r>
              <a:rPr lang="en-US" baseline="0" dirty="0" smtClean="0"/>
              <a:t> c</a:t>
            </a:r>
            <a:r>
              <a:rPr lang="uk-UA" baseline="0" dirty="0" smtClean="0"/>
              <a:t>початку ми за </a:t>
            </a:r>
            <a:r>
              <a:rPr lang="en-US" baseline="0" dirty="0" smtClean="0"/>
              <a:t>email</a:t>
            </a:r>
            <a:r>
              <a:rPr lang="uk-UA" baseline="0" dirty="0" smtClean="0"/>
              <a:t> шукаємо користувача, якщо такий існує</a:t>
            </a:r>
          </a:p>
          <a:p>
            <a:r>
              <a:rPr lang="uk-UA" baseline="0" dirty="0" smtClean="0"/>
              <a:t>То ми передаємо дані (Ім’я та пароль) на перевірку.</a:t>
            </a:r>
          </a:p>
          <a:p>
            <a:r>
              <a:rPr lang="uk-UA" baseline="0" dirty="0" smtClean="0"/>
              <a:t>Якщо все успішно, неявним чином в </a:t>
            </a:r>
            <a:r>
              <a:rPr lang="en-US" baseline="0" dirty="0" smtClean="0"/>
              <a:t>cookies </a:t>
            </a:r>
            <a:r>
              <a:rPr lang="uk-UA" baseline="0" dirty="0" smtClean="0"/>
              <a:t>передається </a:t>
            </a:r>
            <a:r>
              <a:rPr lang="en-US" baseline="0" dirty="0" smtClean="0"/>
              <a:t>token</a:t>
            </a:r>
            <a:r>
              <a:rPr lang="uk-UA" baseline="0" dirty="0" smtClean="0"/>
              <a:t> з даними користувача.</a:t>
            </a:r>
          </a:p>
          <a:p>
            <a:r>
              <a:rPr lang="uk-UA" baseline="0" dirty="0" smtClean="0"/>
              <a:t>А ми повертаємо Статус код </a:t>
            </a:r>
            <a:r>
              <a:rPr lang="en-US" baseline="0" dirty="0" smtClean="0"/>
              <a:t>Ok.</a:t>
            </a:r>
          </a:p>
          <a:p>
            <a:r>
              <a:rPr lang="uk-UA" dirty="0" smtClean="0"/>
              <a:t>Якщо ж</a:t>
            </a:r>
            <a:r>
              <a:rPr lang="uk-UA" baseline="0" dirty="0" smtClean="0"/>
              <a:t> </a:t>
            </a:r>
            <a:r>
              <a:rPr lang="en-US" baseline="0" dirty="0" smtClean="0"/>
              <a:t>email </a:t>
            </a:r>
            <a:r>
              <a:rPr lang="ru-RU" baseline="0" dirty="0" err="1" smtClean="0"/>
              <a:t>чи</a:t>
            </a:r>
            <a:r>
              <a:rPr lang="ru-RU" baseline="0" dirty="0" smtClean="0"/>
              <a:t> пароль </a:t>
            </a:r>
            <a:r>
              <a:rPr lang="ru-RU" baseline="0" dirty="0" err="1" smtClean="0"/>
              <a:t>невірні</a:t>
            </a:r>
            <a:r>
              <a:rPr lang="uk-UA" baseline="0" dirty="0" smtClean="0"/>
              <a:t>, повертаємо </a:t>
            </a:r>
            <a:r>
              <a:rPr lang="en-US" baseline="0" dirty="0" err="1" smtClean="0"/>
              <a:t>BadRequest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92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96064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104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202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Зліва</a:t>
            </a:r>
            <a:r>
              <a:rPr lang="uk-UA" baseline="0" dirty="0" smtClean="0"/>
              <a:t> ми можемо побачити об’єкт</a:t>
            </a:r>
            <a:r>
              <a:rPr lang="en-US" baseline="0" dirty="0" smtClean="0"/>
              <a:t> User </a:t>
            </a:r>
            <a:r>
              <a:rPr lang="uk-UA" baseline="0" dirty="0" smtClean="0"/>
              <a:t>на </a:t>
            </a:r>
            <a:r>
              <a:rPr lang="en-US" baseline="0" dirty="0" smtClean="0"/>
              <a:t>dal</a:t>
            </a:r>
          </a:p>
          <a:p>
            <a:r>
              <a:rPr lang="uk-UA" dirty="0" smtClean="0"/>
              <a:t>Справа об’єкт на </a:t>
            </a:r>
            <a:r>
              <a:rPr lang="en-US" dirty="0" smtClean="0"/>
              <a:t>common</a:t>
            </a:r>
            <a:r>
              <a:rPr lang="uk-UA" dirty="0" smtClean="0"/>
              <a:t>,</a:t>
            </a:r>
            <a:r>
              <a:rPr lang="uk-UA" baseline="0" dirty="0" smtClean="0"/>
              <a:t> який містить деякі дані про того ж </a:t>
            </a:r>
            <a:r>
              <a:rPr lang="uk-UA" baseline="0" dirty="0" err="1" smtClean="0"/>
              <a:t>юзера</a:t>
            </a:r>
            <a:r>
              <a:rPr lang="uk-UA" baseline="0" dirty="0" smtClean="0"/>
              <a:t>.</a:t>
            </a:r>
          </a:p>
          <a:p>
            <a:r>
              <a:rPr lang="uk-UA" baseline="0" dirty="0" smtClean="0"/>
              <a:t>Отже, ми налаштовуємо між цими об’єктами зв’язок.</a:t>
            </a:r>
            <a:br>
              <a:rPr lang="uk-UA" baseline="0" dirty="0" smtClean="0"/>
            </a:br>
            <a:r>
              <a:rPr lang="uk-UA" baseline="0" dirty="0" smtClean="0"/>
              <a:t>І на основі цього зв’язку буде працювати функція, яка безпосередньо виконує передачу даних.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561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1EC7C-435B-4186-9EFC-8DF591FAF47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9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0978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Вибір університетів</a:t>
            </a:r>
            <a:r>
              <a:rPr lang="uk-UA" baseline="0" dirty="0" smtClean="0"/>
              <a:t> здійснюється відповідно до області.</a:t>
            </a:r>
          </a:p>
          <a:p>
            <a:r>
              <a:rPr lang="uk-UA" baseline="0" dirty="0" smtClean="0"/>
              <a:t>Отже ми використали </a:t>
            </a:r>
            <a:r>
              <a:rPr lang="uk-UA" baseline="0" dirty="0" err="1" smtClean="0"/>
              <a:t>випадаючий</a:t>
            </a:r>
            <a:r>
              <a:rPr lang="uk-UA" baseline="0" dirty="0" smtClean="0"/>
              <a:t> список, щоб обрати одну з них. </a:t>
            </a:r>
          </a:p>
          <a:p>
            <a:r>
              <a:rPr lang="uk-UA" baseline="0" dirty="0" smtClean="0"/>
              <a:t>Після вибору з’являється список університетів.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47296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323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Ця</a:t>
            </a:r>
            <a:r>
              <a:rPr lang="uk-UA" baseline="0" dirty="0" smtClean="0"/>
              <a:t> функція відображає вміст сторінки з усіма університетами</a:t>
            </a:r>
            <a:r>
              <a:rPr lang="en-US" baseline="0" dirty="0" smtClean="0"/>
              <a:t> </a:t>
            </a:r>
            <a:r>
              <a:rPr lang="uk-UA" baseline="0" dirty="0" smtClean="0"/>
              <a:t>у загальному вигляді.</a:t>
            </a:r>
          </a:p>
          <a:p>
            <a:r>
              <a:rPr lang="uk-UA" dirty="0" smtClean="0"/>
              <a:t>Я використала готову</a:t>
            </a:r>
            <a:r>
              <a:rPr lang="uk-UA" baseline="0" dirty="0" smtClean="0"/>
              <a:t> компоненту </a:t>
            </a:r>
            <a:r>
              <a:rPr lang="en-US" baseline="0" dirty="0" err="1" smtClean="0"/>
              <a:t>VirtualizedSelect</a:t>
            </a:r>
            <a:r>
              <a:rPr lang="uk-UA" baseline="0" dirty="0" smtClean="0"/>
              <a:t>, задаючи потрібні властивості, включно з обробником події на вибір області</a:t>
            </a:r>
            <a:r>
              <a:rPr lang="uk-UA" baseline="0" dirty="0" smtClean="0"/>
              <a:t>.</a:t>
            </a:r>
            <a:endParaRPr lang="uk-UA" baseline="0" dirty="0" smtClean="0"/>
          </a:p>
          <a:p>
            <a:r>
              <a:rPr lang="uk-UA" baseline="0" dirty="0" smtClean="0"/>
              <a:t>А </a:t>
            </a:r>
            <a:r>
              <a:rPr lang="uk-UA" baseline="0" dirty="0" smtClean="0"/>
              <a:t>сам обробник </a:t>
            </a:r>
            <a:r>
              <a:rPr lang="uk-UA" baseline="0" dirty="0" smtClean="0"/>
              <a:t>події буде викликати функцію, яка завантажить університети.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942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76507-887E-48CF-AC48-E5221570C79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9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Це модель</a:t>
            </a:r>
            <a:r>
              <a:rPr lang="uk-UA" baseline="0" dirty="0" smtClean="0"/>
              <a:t> інформації про тести на </a:t>
            </a:r>
            <a:r>
              <a:rPr lang="en-US" baseline="0" dirty="0" smtClean="0"/>
              <a:t>DAL.</a:t>
            </a:r>
          </a:p>
          <a:p>
            <a:r>
              <a:rPr lang="uk-UA" dirty="0" smtClean="0"/>
              <a:t>Вона містить</a:t>
            </a:r>
            <a:r>
              <a:rPr lang="uk-UA" baseline="0" dirty="0" smtClean="0"/>
              <a:t> Ім’я тесту, опис, приблизний час на виконання, </a:t>
            </a:r>
            <a:r>
              <a:rPr lang="uk-UA" baseline="0" dirty="0" err="1" smtClean="0"/>
              <a:t>мапер</a:t>
            </a:r>
            <a:r>
              <a:rPr lang="uk-UA" baseline="0" dirty="0" smtClean="0"/>
              <a:t>...</a:t>
            </a:r>
          </a:p>
          <a:p>
            <a:r>
              <a:rPr lang="uk-UA" dirty="0" smtClean="0"/>
              <a:t>Так</a:t>
            </a:r>
            <a:r>
              <a:rPr lang="uk-UA" baseline="0" dirty="0" smtClean="0"/>
              <a:t> само в нас є дві функції, перша </a:t>
            </a:r>
            <a:r>
              <a:rPr lang="en-US" baseline="0" dirty="0" err="1" smtClean="0"/>
              <a:t>GetTests</a:t>
            </a:r>
            <a:r>
              <a:rPr lang="en-US" baseline="0" dirty="0" smtClean="0"/>
              <a:t> </a:t>
            </a:r>
            <a:r>
              <a:rPr lang="uk-UA" baseline="0" dirty="0" smtClean="0"/>
              <a:t>витягує список тестів з загальною інформацією про них.</a:t>
            </a:r>
          </a:p>
          <a:p>
            <a:r>
              <a:rPr lang="uk-UA" baseline="0" dirty="0" smtClean="0"/>
              <a:t>Інша </a:t>
            </a:r>
            <a:r>
              <a:rPr lang="en-US" baseline="0" dirty="0" err="1" smtClean="0"/>
              <a:t>GetTestInfo</a:t>
            </a:r>
            <a:r>
              <a:rPr lang="en-US" baseline="0" dirty="0" smtClean="0"/>
              <a:t> </a:t>
            </a:r>
            <a:r>
              <a:rPr lang="uk-UA" baseline="0" dirty="0" smtClean="0"/>
              <a:t>–</a:t>
            </a:r>
            <a:r>
              <a:rPr lang="en-US" baseline="0" dirty="0" smtClean="0"/>
              <a:t> </a:t>
            </a:r>
            <a:r>
              <a:rPr lang="uk-UA" baseline="0" dirty="0" smtClean="0"/>
              <a:t>за </a:t>
            </a:r>
            <a:r>
              <a:rPr lang="en-US" baseline="0" dirty="0" smtClean="0"/>
              <a:t>id </a:t>
            </a:r>
            <a:r>
              <a:rPr lang="uk-UA" baseline="0" dirty="0" smtClean="0"/>
              <a:t>витягує детальну інформацію про конкретний тест.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46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4389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04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  <p:sldLayoutId id="2147483712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9.jpe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26.png"/><Relationship Id="rId25" Type="http://schemas.openxmlformats.org/officeDocument/2006/relationships/image" Target="../media/image30.jpeg"/><Relationship Id="rId33" Type="http://schemas.openxmlformats.org/officeDocument/2006/relationships/image" Target="../media/image35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23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34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31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3.jpe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1574276"/>
            <a:ext cx="7452358" cy="3302481"/>
          </a:xfrm>
        </p:spPr>
        <p:txBody>
          <a:bodyPr/>
          <a:lstStyle/>
          <a:p>
            <a:pPr algn="ctr"/>
            <a:r>
              <a:rPr lang="en-AU" dirty="0"/>
              <a:t>Educational Program </a:t>
            </a:r>
            <a:r>
              <a:rPr lang="en-AU" dirty="0" smtClean="0"/>
              <a:t>Advisor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sz="2800" dirty="0" smtClean="0"/>
              <a:t>Lv-273.NET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27526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296253" y="943560"/>
            <a:ext cx="7375154" cy="454573"/>
          </a:xfrm>
        </p:spPr>
        <p:txBody>
          <a:bodyPr/>
          <a:lstStyle/>
          <a:p>
            <a:r>
              <a:rPr lang="en-US" dirty="0" smtClean="0"/>
              <a:t>Abit-poisk.org.ua</a:t>
            </a:r>
            <a:endParaRPr lang="uk-U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0" y="1633490"/>
            <a:ext cx="7476810" cy="42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3" y="1786606"/>
            <a:ext cx="6166363" cy="400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07" y="748780"/>
            <a:ext cx="2410393" cy="280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4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1" y="1539906"/>
            <a:ext cx="6491429" cy="440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612" y="3743972"/>
            <a:ext cx="4312356" cy="264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React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Tests Result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146"/>
            <a:ext cx="9144000" cy="465280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3122" y="4977355"/>
            <a:ext cx="6890993" cy="933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838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63626" cy="454573"/>
          </a:xfrm>
        </p:spPr>
        <p:txBody>
          <a:bodyPr/>
          <a:lstStyle/>
          <a:p>
            <a:pPr algn="ctr"/>
            <a:r>
              <a:rPr lang="en-US" dirty="0" smtClean="0"/>
              <a:t>DB models for Test </a:t>
            </a:r>
            <a:r>
              <a:rPr lang="en-US" dirty="0"/>
              <a:t>R</a:t>
            </a:r>
            <a:r>
              <a:rPr lang="en-US" dirty="0" smtClean="0"/>
              <a:t>esult</a:t>
            </a:r>
          </a:p>
          <a:p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697" y="1584356"/>
            <a:ext cx="6914962" cy="478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6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546350"/>
            <a:ext cx="825500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4709" y="678716"/>
            <a:ext cx="2589291" cy="291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add Tests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Saved Test Results DAL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37241"/>
            <a:ext cx="6107983" cy="544839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72143" y="1337241"/>
            <a:ext cx="5588829" cy="1640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272142" y="2977919"/>
            <a:ext cx="6014357" cy="38077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475343" y="5314950"/>
            <a:ext cx="4757057" cy="1366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>
          <a:xfrm>
            <a:off x="6891533" y="708858"/>
            <a:ext cx="2257278" cy="2047619"/>
          </a:xfrm>
          <a:prstGeom prst="rect">
            <a:avLst/>
          </a:prstGeom>
        </p:spPr>
      </p:pic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9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SavedTestResult.tsx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90784"/>
            <a:ext cx="8211696" cy="41725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1584750"/>
            <a:ext cx="3047619" cy="464761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1567" y="2699132"/>
            <a:ext cx="5227203" cy="936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9" y="1799749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– Favorite Specialties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66504" y="4562573"/>
            <a:ext cx="4110090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536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399" y="745273"/>
            <a:ext cx="7266349" cy="586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76657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743200"/>
            <a:ext cx="827405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800600"/>
            <a:ext cx="81407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6066" y="725906"/>
            <a:ext cx="2697933" cy="266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11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7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5564138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84353" y="975879"/>
            <a:ext cx="7375154" cy="454573"/>
          </a:xfrm>
        </p:spPr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1430452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42" y="1896232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417" y="2297773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68" y="3251993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13" y="1430452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14" y="5754524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4273302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56" y="1797353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81" y="4608769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52" y="2355441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4" y="4906172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68" y="4608769"/>
            <a:ext cx="1710476" cy="17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20081" y="610703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47" y="2359377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56" y="2325899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11" y="3531450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50" y="5704179"/>
            <a:ext cx="1561360" cy="587522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523653"/>
            <a:ext cx="8115300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5244" y="723447"/>
            <a:ext cx="2498756" cy="2467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4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Favorites in </a:t>
            </a:r>
            <a:r>
              <a:rPr lang="en-US" dirty="0" err="1" smtClean="0"/>
              <a:t>ListSpecialties.tsx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48258"/>
            <a:ext cx="5867403" cy="51847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3" y="1348258"/>
            <a:ext cx="5824238" cy="5356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18"/>
          <a:stretch/>
        </p:blipFill>
        <p:spPr>
          <a:xfrm>
            <a:off x="6392549" y="1293173"/>
            <a:ext cx="2751451" cy="327619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72143" y="1923897"/>
            <a:ext cx="5824238" cy="1568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972019" y="4704203"/>
            <a:ext cx="4043191" cy="8593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225407" y="4836406"/>
            <a:ext cx="3789804" cy="429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66" y="2560115"/>
            <a:ext cx="6382641" cy="2829320"/>
          </a:xfrm>
          <a:prstGeom prst="rect">
            <a:avLst/>
          </a:prstGeom>
        </p:spPr>
      </p:pic>
      <p:grpSp>
        <p:nvGrpSpPr>
          <p:cNvPr id="13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4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0" y="1477330"/>
            <a:ext cx="5043264" cy="310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19" y="1236215"/>
            <a:ext cx="26574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06" y="4904759"/>
            <a:ext cx="667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" y="1441171"/>
            <a:ext cx="8876971" cy="458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r="1899"/>
          <a:stretch/>
        </p:blipFill>
        <p:spPr>
          <a:xfrm>
            <a:off x="0" y="72308"/>
            <a:ext cx="914400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17" y="1937492"/>
            <a:ext cx="5792008" cy="11907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17" y="3748872"/>
            <a:ext cx="7182852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577589" y="3502408"/>
            <a:ext cx="7375154" cy="454573"/>
          </a:xfrm>
        </p:spPr>
        <p:txBody>
          <a:bodyPr/>
          <a:lstStyle/>
          <a:p>
            <a:pPr algn="ctr"/>
            <a:r>
              <a:rPr lang="en-US" dirty="0" err="1" smtClean="0"/>
              <a:t>EpaWeb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10" y="1164873"/>
            <a:ext cx="5632624" cy="21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71" y="3956981"/>
            <a:ext cx="5212302" cy="267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ідзаголовок 2"/>
          <p:cNvSpPr txBox="1">
            <a:spLocks/>
          </p:cNvSpPr>
          <p:nvPr/>
        </p:nvSpPr>
        <p:spPr>
          <a:xfrm>
            <a:off x="461639" y="710300"/>
            <a:ext cx="7581360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EpaDB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" y="1721479"/>
            <a:ext cx="6577318" cy="18775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55" y="892614"/>
            <a:ext cx="1754424" cy="22818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8" y="3709495"/>
            <a:ext cx="2524058" cy="20859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3709494"/>
            <a:ext cx="2424562" cy="22521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6123160"/>
            <a:ext cx="4601091" cy="256328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592427" y="2586597"/>
            <a:ext cx="5241701" cy="276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15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Secret Store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1" y="2314642"/>
            <a:ext cx="8766997" cy="1394474"/>
          </a:xfrm>
          <a:prstGeom prst="rect">
            <a:avLst/>
          </a:prstGeom>
        </p:spPr>
      </p:pic>
      <p:sp>
        <p:nvSpPr>
          <p:cNvPr id="4" name="Підзаголовок 2"/>
          <p:cNvSpPr txBox="1">
            <a:spLocks/>
          </p:cNvSpPr>
          <p:nvPr/>
        </p:nvSpPr>
        <p:spPr>
          <a:xfrm rot="585501">
            <a:off x="5602980" y="3754328"/>
            <a:ext cx="1656319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Solution?</a:t>
            </a:r>
            <a:endParaRPr 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0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2" t="24175" r="2607" b="20985"/>
          <a:stretch/>
        </p:blipFill>
        <p:spPr bwMode="auto">
          <a:xfrm>
            <a:off x="242457" y="830407"/>
            <a:ext cx="6377283" cy="484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2061912"/>
            <a:ext cx="4728788" cy="114541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719356"/>
            <a:ext cx="7418753" cy="13296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3220209"/>
            <a:ext cx="6694703" cy="30131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45" y="5047168"/>
            <a:ext cx="4457990" cy="85593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кутник 9"/>
          <p:cNvSpPr/>
          <p:nvPr/>
        </p:nvSpPr>
        <p:spPr>
          <a:xfrm>
            <a:off x="772732" y="5047168"/>
            <a:ext cx="2817075" cy="31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4" y="6303133"/>
            <a:ext cx="8051538" cy="35006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17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41" y="740384"/>
            <a:ext cx="1607959" cy="18518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31" y="1532932"/>
            <a:ext cx="3711262" cy="211854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21" y="2985069"/>
            <a:ext cx="4953429" cy="36884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1598794"/>
            <a:ext cx="7786540" cy="21293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98" y="816941"/>
            <a:ext cx="1477133" cy="25947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4408738"/>
            <a:ext cx="8710415" cy="230143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0767" y="5099901"/>
            <a:ext cx="5373278" cy="26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90" y="3746999"/>
            <a:ext cx="1583110" cy="18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transferring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072" y="2266057"/>
            <a:ext cx="4260280" cy="298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0" y="1616571"/>
            <a:ext cx="1956224" cy="362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64" y="1489836"/>
            <a:ext cx="2035750" cy="37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212" y="5614878"/>
            <a:ext cx="6096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7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6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transferring</a:t>
            </a:r>
            <a:r>
              <a:rPr lang="uk-UA" dirty="0" smtClean="0"/>
              <a:t> </a:t>
            </a:r>
            <a:r>
              <a:rPr lang="en-US" dirty="0" smtClean="0"/>
              <a:t>Example</a:t>
            </a:r>
            <a:endParaRPr lang="uk-U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79" y="1890620"/>
            <a:ext cx="32385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1872917"/>
            <a:ext cx="3858039" cy="255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2052" idx="3"/>
            <a:endCxn id="2051" idx="1"/>
          </p:cNvCxnSpPr>
          <p:nvPr/>
        </p:nvCxnSpPr>
        <p:spPr>
          <a:xfrm>
            <a:off x="4101285" y="3147920"/>
            <a:ext cx="102199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4796299"/>
            <a:ext cx="4831630" cy="91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Прямокутник 9"/>
          <p:cNvSpPr/>
          <p:nvPr/>
        </p:nvSpPr>
        <p:spPr>
          <a:xfrm>
            <a:off x="624142" y="3675568"/>
            <a:ext cx="3570668" cy="496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78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Cookies &amp; Routes in </a:t>
            </a:r>
            <a:r>
              <a:rPr lang="en-US" dirty="0" err="1" smtClean="0"/>
              <a:t>Startup.cs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48258"/>
            <a:ext cx="5840550" cy="507457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52"/>
          <a:stretch/>
        </p:blipFill>
        <p:spPr>
          <a:xfrm>
            <a:off x="7164629" y="755853"/>
            <a:ext cx="1979371" cy="256190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539828" y="2456762"/>
            <a:ext cx="5556554" cy="3800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2" y="1344559"/>
            <a:ext cx="4810796" cy="3010320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286798" y="2875402"/>
            <a:ext cx="4703843" cy="1442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2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>
            <a:normAutofit/>
          </a:bodyPr>
          <a:lstStyle/>
          <a:p>
            <a:r>
              <a:rPr lang="en-US" dirty="0" smtClean="0"/>
              <a:t>To fill data base tables that contain information about universities and their specialties, we created additional </a:t>
            </a:r>
            <a:r>
              <a:rPr lang="en-US" dirty="0"/>
              <a:t>ETL service </a:t>
            </a:r>
            <a:r>
              <a:rPr lang="en-US" dirty="0" smtClean="0"/>
              <a:t>that parses information from site “vstup.info” and it will </a:t>
            </a:r>
            <a:r>
              <a:rPr lang="en-US" dirty="0"/>
              <a:t>run </a:t>
            </a:r>
            <a:r>
              <a:rPr lang="en-US" dirty="0" smtClean="0"/>
              <a:t>periodically.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24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Page</a:t>
            </a:r>
            <a:r>
              <a:rPr lang="uk-UA" dirty="0" smtClean="0"/>
              <a:t> </a:t>
            </a:r>
            <a:r>
              <a:rPr lang="en-US" dirty="0" smtClean="0"/>
              <a:t>with 5 top universities</a:t>
            </a:r>
            <a:endParaRPr lang="uk-UA" dirty="0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427" y="2057995"/>
            <a:ext cx="395926" cy="37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221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</a:t>
            </a:r>
            <a:r>
              <a:rPr lang="en-US" b="1" dirty="0" smtClean="0"/>
              <a:t>to see </a:t>
            </a:r>
            <a:r>
              <a:rPr lang="en-US" b="1" dirty="0"/>
              <a:t>the top 5 universities on the start </a:t>
            </a:r>
            <a:r>
              <a:rPr lang="en-US" b="1" dirty="0" smtClean="0"/>
              <a:t>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universities and information about them (including pictures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procedures for access on </a:t>
            </a:r>
            <a:r>
              <a:rPr lang="en-US" dirty="0" smtClean="0"/>
              <a:t>DB: </a:t>
            </a:r>
            <a:r>
              <a:rPr lang="en-US" dirty="0" err="1" smtClean="0"/>
              <a:t>GetTopUniversities</a:t>
            </a:r>
            <a:r>
              <a:rPr lang="en-US" dirty="0" smtClean="0"/>
              <a:t>(), </a:t>
            </a:r>
            <a:r>
              <a:rPr lang="en-US" dirty="0" err="1"/>
              <a:t>GetLogoById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id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methods on </a:t>
            </a:r>
            <a:r>
              <a:rPr lang="en-US" dirty="0" smtClean="0"/>
              <a:t>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component on </a:t>
            </a:r>
            <a:r>
              <a:rPr lang="en-US" dirty="0" smtClean="0"/>
              <a:t>UI: Home.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Universities</a:t>
            </a:r>
            <a:endParaRPr lang="uk-UA" dirty="0"/>
          </a:p>
        </p:txBody>
      </p:sp>
      <p:grpSp>
        <p:nvGrpSpPr>
          <p:cNvPr id="4" name="Group 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4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Universities Provider</a:t>
            </a:r>
            <a:endParaRPr lang="uk-UA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6245" y="1809946"/>
            <a:ext cx="6881565" cy="1951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</a:t>
            </a:r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2" y="4364611"/>
            <a:ext cx="5090601" cy="162320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4" y="4364611"/>
            <a:ext cx="5627802" cy="1610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9" y="1836093"/>
            <a:ext cx="6591871" cy="1844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869" y="753094"/>
            <a:ext cx="1745131" cy="15622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7919" y="2631300"/>
            <a:ext cx="5948313" cy="1451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29431" y="4537377"/>
            <a:ext cx="6312771" cy="1766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5" y="4608810"/>
            <a:ext cx="6096528" cy="162320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20" y="2659672"/>
            <a:ext cx="5616427" cy="1394581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Universities </a:t>
            </a:r>
            <a:r>
              <a:rPr lang="en-US" dirty="0" smtClean="0"/>
              <a:t>Controller</a:t>
            </a:r>
            <a:endParaRPr lang="uk-UA" dirty="0"/>
          </a:p>
          <a:p>
            <a:endParaRPr lang="uk-UA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2"/>
            <a:ext cx="6947555" cy="365827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997" y="706574"/>
            <a:ext cx="2372003" cy="154084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036190" y="3756095"/>
            <a:ext cx="2630078" cy="269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501194" y="3786975"/>
            <a:ext cx="658304" cy="15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82" y="4314470"/>
            <a:ext cx="5706615" cy="253359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439265" y="5581265"/>
            <a:ext cx="3525625" cy="187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496182" y="4314470"/>
            <a:ext cx="5647818" cy="2544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68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App.tsx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466795"/>
            <a:ext cx="4535733" cy="4297512"/>
          </a:xfrm>
          <a:prstGeom prst="rect">
            <a:avLst/>
          </a:prstGeom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272143" y="1466795"/>
            <a:ext cx="4535734" cy="26422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72143" y="4191718"/>
            <a:ext cx="4535734" cy="1572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66795"/>
            <a:ext cx="8582489" cy="44701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7141481" y="718706"/>
            <a:ext cx="2002520" cy="1733333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514851" y="3438525"/>
            <a:ext cx="1181100" cy="152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6096381" y="2495550"/>
            <a:ext cx="2228469" cy="171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272142" y="1466795"/>
            <a:ext cx="3147333" cy="866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96" y="4150394"/>
            <a:ext cx="3724795" cy="876422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5454363" y="4165431"/>
            <a:ext cx="3597044" cy="861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3" grpId="0" animBg="1"/>
      <p:bldP spid="14" grpId="0" animBg="1"/>
      <p:bldP spid="16" grpId="0" animBg="1"/>
      <p:bldP spid="18" grpId="0" animBg="1"/>
      <p:bldP spid="1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Error.tsx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26523"/>
            <a:ext cx="7952381" cy="45523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35225" y="2154087"/>
            <a:ext cx="3608150" cy="12463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581150" y="4600575"/>
            <a:ext cx="1971675" cy="180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87" y="1426523"/>
            <a:ext cx="6425799" cy="51530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11" y="714120"/>
            <a:ext cx="3047619" cy="1571429"/>
          </a:xfrm>
          <a:prstGeom prst="rect">
            <a:avLst/>
          </a:prstGeom>
        </p:spPr>
      </p:pic>
      <p:grpSp>
        <p:nvGrpSpPr>
          <p:cNvPr id="10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4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86499" y="2113393"/>
            <a:ext cx="79185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8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All universities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 smtClean="0"/>
              <a:t>view list of all universities in selected district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DB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  <a:r>
              <a:rPr lang="en-US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AllUniversities</a:t>
            </a:r>
            <a:r>
              <a:rPr lang="en-US" dirty="0" smtClean="0"/>
              <a:t> and </a:t>
            </a:r>
            <a:r>
              <a:rPr lang="en-US" dirty="0" err="1" smtClean="0"/>
              <a:t>UniversitySpecialties</a:t>
            </a:r>
            <a:r>
              <a:rPr lang="en-US" dirty="0" smtClean="0"/>
              <a:t>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229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829772"/>
            <a:ext cx="8319686" cy="159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2420045"/>
            <a:ext cx="8314402" cy="228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4839950"/>
            <a:ext cx="8314402" cy="18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7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454573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0" y="2585508"/>
            <a:ext cx="7421933" cy="3931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35" y="1487656"/>
            <a:ext cx="2316369" cy="173206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01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2253682"/>
            <a:ext cx="6147254" cy="10001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63200"/>
            <a:ext cx="2276475" cy="159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3428999"/>
            <a:ext cx="4111916" cy="266933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78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universities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" y="1605970"/>
            <a:ext cx="833437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769" y="820157"/>
            <a:ext cx="2618235" cy="169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04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717" y="983464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 component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7" y="1840730"/>
            <a:ext cx="6524582" cy="375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363" y="4555778"/>
            <a:ext cx="4378551" cy="86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2"/>
          <a:stretch/>
        </p:blipFill>
        <p:spPr bwMode="auto">
          <a:xfrm>
            <a:off x="6782144" y="730481"/>
            <a:ext cx="2123770" cy="167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95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0" r="1408" b="4988"/>
          <a:stretch/>
        </p:blipFill>
        <p:spPr bwMode="auto">
          <a:xfrm>
            <a:off x="1" y="1790163"/>
            <a:ext cx="9144000" cy="50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6181" y="1906003"/>
            <a:ext cx="91440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1104507" y="4839311"/>
            <a:ext cx="620598" cy="270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2991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6" r="10432" b="7647"/>
          <a:stretch/>
        </p:blipFill>
        <p:spPr bwMode="auto">
          <a:xfrm>
            <a:off x="0" y="1506834"/>
            <a:ext cx="9144000" cy="535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5035" y="1615264"/>
            <a:ext cx="106523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681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5181168"/>
          </a:xfrm>
        </p:spPr>
        <p:txBody>
          <a:bodyPr/>
          <a:lstStyle/>
          <a:p>
            <a:r>
              <a:rPr lang="en-US" b="1" dirty="0" smtClean="0"/>
              <a:t>Problem : </a:t>
            </a:r>
            <a:r>
              <a:rPr lang="en-US" dirty="0" smtClean="0"/>
              <a:t>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b="1" dirty="0" smtClean="0"/>
              <a:t>Users : </a:t>
            </a:r>
            <a:r>
              <a:rPr lang="en-US" dirty="0" smtClean="0"/>
              <a:t>School graduates and their parents, who are deciding which  university to choose.</a:t>
            </a:r>
          </a:p>
          <a:p>
            <a:endParaRPr lang="en-US" dirty="0" smtClean="0"/>
          </a:p>
          <a:p>
            <a:r>
              <a:rPr lang="en-US" b="1" dirty="0" smtClean="0"/>
              <a:t>Solution :  </a:t>
            </a:r>
            <a:r>
              <a:rPr lang="en-US" dirty="0" smtClean="0"/>
              <a:t>Web application that contains list of all universities with details, pass </a:t>
            </a:r>
            <a:r>
              <a:rPr lang="en-US" dirty="0"/>
              <a:t>professional orientation </a:t>
            </a:r>
            <a:r>
              <a:rPr lang="en-US" dirty="0" smtClean="0"/>
              <a:t>tests, </a:t>
            </a:r>
            <a:r>
              <a:rPr lang="en-US" dirty="0"/>
              <a:t>specialties selection algorithms.</a:t>
            </a:r>
            <a:endParaRPr lang="uk-UA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27157" cy="843477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</a:t>
            </a:r>
            <a:r>
              <a:rPr lang="en-US" dirty="0" smtClean="0"/>
              <a:t>specialties</a:t>
            </a:r>
          </a:p>
          <a:p>
            <a:r>
              <a:rPr lang="en-US" dirty="0" smtClean="0"/>
              <a:t>of direction in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" y="2139886"/>
            <a:ext cx="8942814" cy="356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547" y="718943"/>
            <a:ext cx="1715453" cy="129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635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2417259"/>
            <a:ext cx="6468749" cy="82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21921"/>
            <a:ext cx="2276475" cy="1590675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3429000"/>
            <a:ext cx="5367573" cy="20574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29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specialties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35" y="1499251"/>
            <a:ext cx="7178496" cy="517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14" y="3043928"/>
            <a:ext cx="2512403" cy="13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45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/>
              <a:t>Professional orientation test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16058" y="2103966"/>
            <a:ext cx="1036948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80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/>
              <a:t>p</a:t>
            </a:r>
            <a:r>
              <a:rPr lang="en-US" b="1" dirty="0" smtClean="0"/>
              <a:t>ass </a:t>
            </a:r>
            <a:r>
              <a:rPr lang="en-US" b="1" dirty="0"/>
              <a:t>p</a:t>
            </a:r>
            <a:r>
              <a:rPr lang="en-US" b="1" dirty="0" smtClean="0"/>
              <a:t>rofessional </a:t>
            </a:r>
            <a:r>
              <a:rPr lang="en-US" b="1" dirty="0"/>
              <a:t>orientation </a:t>
            </a:r>
            <a:r>
              <a:rPr lang="en-US" b="1" dirty="0" smtClean="0"/>
              <a:t>test and get result based on answers</a:t>
            </a:r>
            <a:r>
              <a:rPr lang="en-US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models to store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questions and answers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universities, specialties, directions</a:t>
            </a:r>
            <a:r>
              <a:rPr lang="en-US" dirty="0"/>
              <a:t> </a:t>
            </a:r>
            <a:r>
              <a:rPr lang="en-US" dirty="0" smtClean="0"/>
              <a:t>and subjects;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DB to get questions and to get information about each direction;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BL to calculate scores;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TestQuiz</a:t>
            </a:r>
            <a:r>
              <a:rPr lang="en-US" dirty="0" smtClean="0"/>
              <a:t> and Question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15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4" y="2118166"/>
            <a:ext cx="8622580" cy="419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кутник 3"/>
          <p:cNvSpPr/>
          <p:nvPr/>
        </p:nvSpPr>
        <p:spPr>
          <a:xfrm>
            <a:off x="1342663" y="3854370"/>
            <a:ext cx="6667018" cy="1481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36570" y="2187019"/>
            <a:ext cx="1036948" cy="268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326" y="1008780"/>
            <a:ext cx="5077124" cy="527789"/>
          </a:xfrm>
        </p:spPr>
        <p:txBody>
          <a:bodyPr/>
          <a:lstStyle/>
          <a:p>
            <a:r>
              <a:rPr lang="en-US" sz="2400" dirty="0" smtClean="0"/>
              <a:t>Test Information </a:t>
            </a:r>
            <a:r>
              <a:rPr lang="en-US" sz="2400" dirty="0" smtClean="0"/>
              <a:t>Model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t="8259" b="6652"/>
          <a:stretch/>
        </p:blipFill>
        <p:spPr bwMode="auto">
          <a:xfrm>
            <a:off x="145325" y="1536569"/>
            <a:ext cx="3549981" cy="34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00"/>
          <a:stretch/>
        </p:blipFill>
        <p:spPr bwMode="auto">
          <a:xfrm>
            <a:off x="6905919" y="754144"/>
            <a:ext cx="2223156" cy="306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6" y="5581379"/>
            <a:ext cx="7377806" cy="94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43"/>
          <a:stretch/>
        </p:blipFill>
        <p:spPr bwMode="auto">
          <a:xfrm>
            <a:off x="7004115" y="4169792"/>
            <a:ext cx="2124960" cy="131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"/>
          <p:cNvSpPr/>
          <p:nvPr/>
        </p:nvSpPr>
        <p:spPr>
          <a:xfrm>
            <a:off x="298906" y="5581379"/>
            <a:ext cx="8072836" cy="320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"/>
          <p:cNvSpPr/>
          <p:nvPr/>
        </p:nvSpPr>
        <p:spPr>
          <a:xfrm>
            <a:off x="298906" y="6066424"/>
            <a:ext cx="8072836" cy="330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4185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>on </a:t>
            </a:r>
            <a:r>
              <a:rPr lang="en-US" dirty="0" smtClean="0"/>
              <a:t>API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2095257"/>
            <a:ext cx="7163421" cy="37798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30" y="872141"/>
            <a:ext cx="2423370" cy="244623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2144" y="3497345"/>
            <a:ext cx="6713118" cy="273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/>
          <p:cNvSpPr/>
          <p:nvPr/>
        </p:nvSpPr>
        <p:spPr>
          <a:xfrm>
            <a:off x="272143" y="5563385"/>
            <a:ext cx="7163421" cy="311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1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1231875"/>
            <a:ext cx="52768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285" y="890677"/>
            <a:ext cx="2302674" cy="300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2994000"/>
            <a:ext cx="5914286" cy="3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кутник 5"/>
          <p:cNvSpPr/>
          <p:nvPr/>
        </p:nvSpPr>
        <p:spPr>
          <a:xfrm>
            <a:off x="747204" y="4549693"/>
            <a:ext cx="5262979" cy="1815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9940" y="844766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detail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6487"/>
            <a:ext cx="9144000" cy="4481513"/>
          </a:xfrm>
          <a:prstGeom prst="rect">
            <a:avLst/>
          </a:prstGeom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00899" y="2375889"/>
            <a:ext cx="108408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47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  <p:sp>
        <p:nvSpPr>
          <p:cNvPr id="2" name="Прямокутник 1"/>
          <p:cNvSpPr/>
          <p:nvPr/>
        </p:nvSpPr>
        <p:spPr>
          <a:xfrm>
            <a:off x="1284790" y="1625716"/>
            <a:ext cx="2246686" cy="4380950"/>
          </a:xfrm>
          <a:prstGeom prst="rect">
            <a:avLst/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4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47815" y="792303"/>
            <a:ext cx="4399599" cy="857388"/>
          </a:xfrm>
        </p:spPr>
        <p:txBody>
          <a:bodyPr/>
          <a:lstStyle/>
          <a:p>
            <a:r>
              <a:rPr lang="en-US" dirty="0" smtClean="0"/>
              <a:t>Test Information </a:t>
            </a:r>
            <a:r>
              <a:rPr lang="uk-UA" dirty="0"/>
              <a:t/>
            </a:r>
            <a:br>
              <a:rPr lang="uk-UA" dirty="0"/>
            </a:br>
            <a:r>
              <a:rPr lang="en-US" dirty="0" smtClean="0"/>
              <a:t>React</a:t>
            </a:r>
            <a:endParaRPr lang="uk-U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61" y="782536"/>
            <a:ext cx="3910896" cy="3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5122"/>
            <a:ext cx="6502400" cy="30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кутник 1"/>
          <p:cNvSpPr/>
          <p:nvPr/>
        </p:nvSpPr>
        <p:spPr>
          <a:xfrm>
            <a:off x="4998128" y="986712"/>
            <a:ext cx="3684233" cy="361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7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212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637415"/>
          </a:xfrm>
        </p:spPr>
        <p:txBody>
          <a:bodyPr/>
          <a:lstStyle/>
          <a:p>
            <a:r>
              <a:rPr lang="en-US" dirty="0" smtClean="0"/>
              <a:t>Models </a:t>
            </a:r>
            <a:r>
              <a:rPr lang="en-US" dirty="0"/>
              <a:t>to </a:t>
            </a:r>
            <a:r>
              <a:rPr lang="en-US" dirty="0" smtClean="0"/>
              <a:t>store questions and specialties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8" y="2075712"/>
            <a:ext cx="2152381" cy="31901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07" y="2075711"/>
            <a:ext cx="4630680" cy="441969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4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52915" cy="933629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returns a collection of questions for a specific test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" y="2774256"/>
            <a:ext cx="8321317" cy="39098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3" y="1545465"/>
            <a:ext cx="2793714" cy="27634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61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API to get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2247372"/>
            <a:ext cx="8000329" cy="16657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45" y="1316343"/>
            <a:ext cx="2434213" cy="1684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3913130"/>
            <a:ext cx="4561671" cy="267677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90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1453300"/>
            <a:ext cx="8007762" cy="4741438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1030310" y="3277673"/>
            <a:ext cx="4134118" cy="321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3824019"/>
            <a:ext cx="7843770" cy="29890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39" y="1772253"/>
            <a:ext cx="2617254" cy="2542169"/>
          </a:xfrm>
          <a:prstGeom prst="rect">
            <a:avLst/>
          </a:prstGeom>
        </p:spPr>
      </p:pic>
      <p:cxnSp>
        <p:nvCxnSpPr>
          <p:cNvPr id="10" name="Пряма сполучна лінія 9"/>
          <p:cNvCxnSpPr/>
          <p:nvPr/>
        </p:nvCxnSpPr>
        <p:spPr>
          <a:xfrm>
            <a:off x="1262130" y="6426558"/>
            <a:ext cx="25242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01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BL to calculate scores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7" y="1486168"/>
            <a:ext cx="6226134" cy="53790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95" y="1537681"/>
            <a:ext cx="2582671" cy="251916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54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920750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retrieves collection of all general directions from database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0" y="4360954"/>
            <a:ext cx="7275691" cy="14808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36" y="1764409"/>
            <a:ext cx="2869920" cy="283883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42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uk-UA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6" y="1370526"/>
            <a:ext cx="7470128" cy="415451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20785" r="64433" b="65162"/>
          <a:stretch/>
        </p:blipFill>
        <p:spPr bwMode="auto">
          <a:xfrm>
            <a:off x="3116687" y="5275838"/>
            <a:ext cx="5846822" cy="157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26" y="921442"/>
            <a:ext cx="2570799" cy="192809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68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test result 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6" y="2331749"/>
            <a:ext cx="8275183" cy="32705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07" y="1084521"/>
            <a:ext cx="2434213" cy="168443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92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 smtClean="0"/>
          </a:p>
          <a:p>
            <a:pPr marL="457200" indent="-457200">
              <a:buFontTx/>
              <a:buAutoNum type="arabicPeriod"/>
            </a:pPr>
            <a:r>
              <a:rPr lang="en-US" dirty="0"/>
              <a:t>Pass professional orientation </a:t>
            </a:r>
            <a:r>
              <a:rPr lang="en-US" dirty="0" smtClean="0"/>
              <a:t>tests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Auto generation of specialty list where he can apply </a:t>
            </a:r>
            <a:r>
              <a:rPr lang="en-US" dirty="0" smtClean="0"/>
              <a:t>documents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Authorization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result on UI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3909545"/>
            <a:ext cx="8686016" cy="17829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1915683"/>
            <a:ext cx="6119215" cy="19866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34" y="1114426"/>
            <a:ext cx="2445919" cy="237574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50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53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</a:t>
            </a:r>
            <a:r>
              <a:rPr lang="en-US" dirty="0" smtClean="0"/>
              <a:t>Results </a:t>
            </a:r>
            <a:r>
              <a:rPr lang="en-US" dirty="0" smtClean="0"/>
              <a:t>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8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DB for Get Specialties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307115"/>
            <a:ext cx="6680200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specialties by direction </a:t>
            </a:r>
            <a:r>
              <a:rPr lang="en-US" dirty="0" smtClean="0"/>
              <a:t>DAL</a:t>
            </a:r>
            <a:endParaRPr lang="en-US" dirty="0"/>
          </a:p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7" y="1681409"/>
            <a:ext cx="83058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03" y="5151601"/>
            <a:ext cx="6848476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98" y="2281287"/>
            <a:ext cx="2356668" cy="223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6300" y="235742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9470" y="2281287"/>
            <a:ext cx="437403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9471" y="3195687"/>
            <a:ext cx="4374037" cy="1090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9471" y="4285832"/>
            <a:ext cx="4374037" cy="229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34003" y="5151600"/>
            <a:ext cx="6763634" cy="1400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19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Authorized Specialties at MSSQL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14359"/>
            <a:ext cx="7428571" cy="33714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7"/>
          <a:stretch/>
        </p:blipFill>
        <p:spPr>
          <a:xfrm>
            <a:off x="6998992" y="1655965"/>
            <a:ext cx="2145008" cy="172381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355076" y="3988106"/>
            <a:ext cx="4560982" cy="473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355077" y="2622014"/>
            <a:ext cx="705078" cy="174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Rating Provider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8" y="1483581"/>
            <a:ext cx="2022465" cy="135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60" y="1483580"/>
            <a:ext cx="59721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4" y="3535299"/>
            <a:ext cx="6693031" cy="285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3535299"/>
            <a:ext cx="24098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144" y="3535299"/>
            <a:ext cx="6693031" cy="3006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0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880" y="964610"/>
            <a:ext cx="7375154" cy="454573"/>
          </a:xfrm>
        </p:spPr>
        <p:txBody>
          <a:bodyPr/>
          <a:lstStyle/>
          <a:p>
            <a:r>
              <a:rPr lang="en-US" dirty="0" smtClean="0"/>
              <a:t>Getting specialties by direction API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17" y="3170873"/>
            <a:ext cx="9161417" cy="191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30" y="1687148"/>
            <a:ext cx="2365947" cy="173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4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571" y="974037"/>
            <a:ext cx="7375154" cy="454573"/>
          </a:xfrm>
        </p:spPr>
        <p:txBody>
          <a:bodyPr/>
          <a:lstStyle/>
          <a:p>
            <a:r>
              <a:rPr lang="en-US" dirty="0" smtClean="0"/>
              <a:t>Test Results component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35" y="2190386"/>
            <a:ext cx="67437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121" y="1757048"/>
            <a:ext cx="23145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"/>
          <p:cNvSpPr/>
          <p:nvPr/>
        </p:nvSpPr>
        <p:spPr>
          <a:xfrm>
            <a:off x="2109121" y="1682391"/>
            <a:ext cx="2414829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1"/>
          <p:cNvSpPr/>
          <p:nvPr/>
        </p:nvSpPr>
        <p:spPr>
          <a:xfrm>
            <a:off x="3255061" y="2419253"/>
            <a:ext cx="434818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7" y="158286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523949" y="3959258"/>
            <a:ext cx="4138061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5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Results </a:t>
            </a:r>
            <a:r>
              <a:rPr lang="en-US" dirty="0"/>
              <a:t>component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" y="2341628"/>
            <a:ext cx="45910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4333845"/>
            <a:ext cx="65913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3437003"/>
            <a:ext cx="450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625" y="3551303"/>
            <a:ext cx="2257474" cy="22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2573" y="3437003"/>
            <a:ext cx="4514948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87" y="729022"/>
            <a:ext cx="1882514" cy="1778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"/>
          <p:cNvSpPr/>
          <p:nvPr/>
        </p:nvSpPr>
        <p:spPr>
          <a:xfrm>
            <a:off x="47625" y="4340817"/>
            <a:ext cx="6591300" cy="1383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5" name="Group 1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Visitor functionality +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View an account where personal data can be showed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Change password</a:t>
            </a:r>
            <a:endParaRPr lang="en-US" dirty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Add to wish list interested </a:t>
            </a:r>
            <a:r>
              <a:rPr lang="en-US" dirty="0" smtClean="0"/>
              <a:t>specialties</a:t>
            </a:r>
            <a:endParaRPr lang="en-US" dirty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Save professional </a:t>
            </a:r>
            <a:r>
              <a:rPr lang="en-US" dirty="0"/>
              <a:t>orientation </a:t>
            </a:r>
            <a:r>
              <a:rPr lang="en-US" dirty="0" smtClean="0"/>
              <a:t>tests result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direction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GetSpecialtiesByDirection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50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direction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71859" y="6447934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89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567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818614" y="961534"/>
            <a:ext cx="1159497" cy="23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648930" y="4028936"/>
            <a:ext cx="1093511" cy="288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69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9" y="772998"/>
            <a:ext cx="5015484" cy="3633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/>
          <a:stretch/>
        </p:blipFill>
        <p:spPr>
          <a:xfrm>
            <a:off x="7032396" y="896002"/>
            <a:ext cx="2111604" cy="19504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531097" y="896002"/>
            <a:ext cx="2639506" cy="24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036618" y="2801126"/>
            <a:ext cx="2535382" cy="197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064" y="4017952"/>
            <a:ext cx="5706723" cy="257867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911364" y="5052460"/>
            <a:ext cx="3699476" cy="23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4355147" y="5998946"/>
            <a:ext cx="942717" cy="156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6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ListSpecialies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"/>
          <a:stretch/>
        </p:blipFill>
        <p:spPr>
          <a:xfrm>
            <a:off x="0" y="1538779"/>
            <a:ext cx="7513163" cy="531922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98483" y="2865749"/>
            <a:ext cx="3487918" cy="575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358271" y="4381255"/>
            <a:ext cx="2779337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358271" y="4606565"/>
            <a:ext cx="5154892" cy="540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угольник 10"/>
          <p:cNvSpPr/>
          <p:nvPr/>
        </p:nvSpPr>
        <p:spPr>
          <a:xfrm>
            <a:off x="2358271" y="5521070"/>
            <a:ext cx="4080236" cy="59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00" y="725569"/>
            <a:ext cx="1928027" cy="36731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2" y="782425"/>
            <a:ext cx="7895004" cy="604318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0351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15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8762"/>
            <a:ext cx="6096000" cy="284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4619625"/>
            <a:ext cx="4695825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329" y="1169193"/>
            <a:ext cx="3495675" cy="19050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302" y="742950"/>
            <a:ext cx="2536860" cy="43624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28639" y="1979802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30037" y="1805031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38426" y="3794620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8426" y="4886587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4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9" y="1228399"/>
            <a:ext cx="6769916" cy="490415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432807" y="5679348"/>
            <a:ext cx="3682767" cy="453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subjects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GetSpecialtiesBySubjects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7857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subjects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089715" y="6437950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8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296" y="712393"/>
            <a:ext cx="2368704" cy="216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2015705"/>
            <a:ext cx="4977043" cy="93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3467101"/>
            <a:ext cx="7001917" cy="280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кутник 10"/>
          <p:cNvSpPr/>
          <p:nvPr/>
        </p:nvSpPr>
        <p:spPr>
          <a:xfrm>
            <a:off x="284086" y="1882066"/>
            <a:ext cx="5228945" cy="106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Прямокутник 11"/>
          <p:cNvSpPr/>
          <p:nvPr/>
        </p:nvSpPr>
        <p:spPr>
          <a:xfrm>
            <a:off x="284086" y="3391270"/>
            <a:ext cx="7412854" cy="2965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051" y="929220"/>
            <a:ext cx="7375154" cy="454573"/>
          </a:xfrm>
        </p:spPr>
        <p:txBody>
          <a:bodyPr/>
          <a:lstStyle/>
          <a:p>
            <a:r>
              <a:rPr lang="en-US" sz="2400" dirty="0" smtClean="0"/>
              <a:t>Choose specialty by subjects DAL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7897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ідзаголовок 2"/>
          <p:cNvSpPr>
            <a:spLocks noGrp="1"/>
          </p:cNvSpPr>
          <p:nvPr>
            <p:ph type="subTitle" idx="1"/>
          </p:nvPr>
        </p:nvSpPr>
        <p:spPr>
          <a:xfrm>
            <a:off x="0" y="3100835"/>
            <a:ext cx="9144000" cy="454573"/>
          </a:xfrm>
        </p:spPr>
        <p:txBody>
          <a:bodyPr/>
          <a:lstStyle/>
          <a:p>
            <a:pPr algn="ctr"/>
            <a:r>
              <a:rPr lang="en-US" sz="3600" dirty="0" smtClean="0"/>
              <a:t>Analogues</a:t>
            </a:r>
            <a:endParaRPr lang="en-US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7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93828" y="752354"/>
            <a:ext cx="2926080" cy="298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54782"/>
            <a:ext cx="5728136" cy="5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754" y="3841131"/>
            <a:ext cx="8658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38949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2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accent1"/>
                </a:solidFill>
              </a:rPr>
              <a:t>Choose specialty by subjects API</a:t>
            </a:r>
            <a:endParaRPr lang="uk-UA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2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78667"/>
            <a:ext cx="4629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440" y="3933463"/>
            <a:ext cx="73787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6702" y="909577"/>
            <a:ext cx="3233574" cy="315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1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Choose specialty by subjects REACT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40467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7"/>
          <a:stretch/>
        </p:blipFill>
        <p:spPr>
          <a:xfrm>
            <a:off x="233609" y="810792"/>
            <a:ext cx="7834039" cy="549641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57486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15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039"/>
            <a:ext cx="9144000" cy="3429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455843" y="2494977"/>
            <a:ext cx="575035" cy="351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58640" y="1491448"/>
            <a:ext cx="8626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register, have my personal cabinet and save my favorite specialty there.</a:t>
            </a:r>
            <a:endParaRPr lang="en-US" b="1" dirty="0"/>
          </a:p>
        </p:txBody>
      </p:sp>
      <p:sp>
        <p:nvSpPr>
          <p:cNvPr id="12" name="Подзаголовок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Registration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080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61" y="723900"/>
            <a:ext cx="2438012" cy="4222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4" y="1715986"/>
            <a:ext cx="5716879" cy="522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84" y="3023400"/>
            <a:ext cx="5924208" cy="1229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952" y="4311941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4" y="4950008"/>
            <a:ext cx="4525286" cy="1398464"/>
          </a:xfrm>
          <a:prstGeom prst="rect">
            <a:avLst/>
          </a:prstGeom>
        </p:spPr>
      </p:pic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" y="1811061"/>
            <a:ext cx="7229475" cy="341947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 rotWithShape="1">
          <a:blip r:embed="rId3"/>
          <a:srcRect t="18576"/>
          <a:stretch/>
        </p:blipFill>
        <p:spPr>
          <a:xfrm>
            <a:off x="6705988" y="740270"/>
            <a:ext cx="2438012" cy="34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4" y="1796255"/>
            <a:ext cx="3162574" cy="41837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83" y="1758547"/>
            <a:ext cx="3116850" cy="3894157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3920512" y="3911086"/>
            <a:ext cx="14140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t="23477" r="17192" b="25043"/>
          <a:stretch/>
        </p:blipFill>
        <p:spPr bwMode="auto">
          <a:xfrm>
            <a:off x="0" y="1604074"/>
            <a:ext cx="9147723" cy="440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87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74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BL to send email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91" y="892667"/>
            <a:ext cx="2460067" cy="11808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0" y="2125015"/>
            <a:ext cx="6999883" cy="4569987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579550" y="5872766"/>
            <a:ext cx="222804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кутник 6"/>
          <p:cNvSpPr/>
          <p:nvPr/>
        </p:nvSpPr>
        <p:spPr>
          <a:xfrm>
            <a:off x="888641" y="5512157"/>
            <a:ext cx="5821252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590282" y="4775915"/>
            <a:ext cx="516657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15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6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1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Registration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0" y="1573505"/>
            <a:ext cx="8546744" cy="53010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sp>
        <p:nvSpPr>
          <p:cNvPr id="7" name="Прямокутник 6"/>
          <p:cNvSpPr/>
          <p:nvPr/>
        </p:nvSpPr>
        <p:spPr>
          <a:xfrm>
            <a:off x="566670" y="2331076"/>
            <a:ext cx="7160654" cy="27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837127" y="2987898"/>
            <a:ext cx="8023538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кутник 8"/>
          <p:cNvSpPr/>
          <p:nvPr/>
        </p:nvSpPr>
        <p:spPr>
          <a:xfrm>
            <a:off x="850372" y="4299396"/>
            <a:ext cx="5447397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6" y="1970843"/>
            <a:ext cx="7989027" cy="41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ідзаголовок 7"/>
          <p:cNvSpPr>
            <a:spLocks noGrp="1"/>
          </p:cNvSpPr>
          <p:nvPr>
            <p:ph type="subTitle" idx="1"/>
          </p:nvPr>
        </p:nvSpPr>
        <p:spPr>
          <a:xfrm>
            <a:off x="804086" y="1103359"/>
            <a:ext cx="7375154" cy="454573"/>
          </a:xfrm>
        </p:spPr>
        <p:txBody>
          <a:bodyPr/>
          <a:lstStyle/>
          <a:p>
            <a:pPr algn="ctr"/>
            <a:r>
              <a:rPr lang="en-US" dirty="0" smtClean="0"/>
              <a:t>Vstup.info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Confirm email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0" y="1864618"/>
            <a:ext cx="8257504" cy="38370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cxnSp>
        <p:nvCxnSpPr>
          <p:cNvPr id="9" name="Пряма сполучна лінія 8"/>
          <p:cNvCxnSpPr/>
          <p:nvPr/>
        </p:nvCxnSpPr>
        <p:spPr>
          <a:xfrm>
            <a:off x="643944" y="4056845"/>
            <a:ext cx="7624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90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12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903"/>
            <a:ext cx="9144000" cy="2211294"/>
          </a:xfrm>
          <a:prstGeom prst="rect">
            <a:avLst/>
          </a:prstGeom>
        </p:spPr>
      </p:pic>
      <p:grpSp>
        <p:nvGrpSpPr>
          <p:cNvPr id="12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13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8153640" y="1726841"/>
            <a:ext cx="368191" cy="350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424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52" y="1739222"/>
            <a:ext cx="8012783" cy="3525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API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7" y="1627463"/>
            <a:ext cx="8842388" cy="4230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776" y="4378222"/>
            <a:ext cx="3061327" cy="2048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 rotWithShape="1">
          <a:blip r:embed="rId4"/>
          <a:srcRect t="24454"/>
          <a:stretch/>
        </p:blipFill>
        <p:spPr>
          <a:xfrm>
            <a:off x="7026374" y="777208"/>
            <a:ext cx="2106826" cy="2110532"/>
          </a:xfrm>
          <a:prstGeom prst="rect">
            <a:avLst/>
          </a:prstGeom>
        </p:spPr>
      </p:pic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" y="1693864"/>
            <a:ext cx="6235554" cy="4944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74" y="740270"/>
            <a:ext cx="2106826" cy="2793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7229" y="1673385"/>
            <a:ext cx="6208458" cy="2118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0238" y="3889479"/>
            <a:ext cx="6208458" cy="2728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2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Cabinet</a:t>
            </a:r>
          </a:p>
        </p:txBody>
      </p:sp>
    </p:spTree>
    <p:extLst>
      <p:ext uri="{BB962C8B-B14F-4D97-AF65-F5344CB8AC3E}">
        <p14:creationId xmlns:p14="http://schemas.microsoft.com/office/powerpoint/2010/main" val="19533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015" y="861170"/>
            <a:ext cx="34194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2" y="3493394"/>
            <a:ext cx="78740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7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71373"/>
            <a:ext cx="58864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575" y="794721"/>
            <a:ext cx="2374198" cy="245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73" y="4428940"/>
            <a:ext cx="84963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кутник 6"/>
          <p:cNvSpPr/>
          <p:nvPr/>
        </p:nvSpPr>
        <p:spPr>
          <a:xfrm>
            <a:off x="323850" y="2029330"/>
            <a:ext cx="5819498" cy="1466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290338" y="4350058"/>
            <a:ext cx="8575435" cy="1233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2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8" y="2540152"/>
            <a:ext cx="8299846" cy="33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React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53" y="718301"/>
            <a:ext cx="2552921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- </a:t>
            </a:r>
            <a:r>
              <a:rPr lang="en-US" dirty="0"/>
              <a:t>Change </a:t>
            </a:r>
            <a:r>
              <a:rPr lang="en-US" dirty="0" smtClean="0"/>
              <a:t>Password 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026763" y="4015819"/>
            <a:ext cx="3223967" cy="23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64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3983</TotalTime>
  <Words>1606</Words>
  <Application>Microsoft Office PowerPoint</Application>
  <PresentationFormat>On-screen Show (4:3)</PresentationFormat>
  <Paragraphs>445</Paragraphs>
  <Slides>114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114</vt:i4>
      </vt:variant>
    </vt:vector>
  </HeadingPairs>
  <TitlesOfParts>
    <vt:vector size="117" baseType="lpstr">
      <vt:lpstr>Title Slides Brand Panel</vt:lpstr>
      <vt:lpstr>Blank Slides with Logo</vt:lpstr>
      <vt:lpstr>Chapter Slides</vt:lpstr>
      <vt:lpstr>Educational Program Advisor  Lv-273.NET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RePack by Diakov</cp:lastModifiedBy>
  <cp:revision>432</cp:revision>
  <dcterms:created xsi:type="dcterms:W3CDTF">2015-09-10T13:48:25Z</dcterms:created>
  <dcterms:modified xsi:type="dcterms:W3CDTF">2017-12-27T09:41:57Z</dcterms:modified>
</cp:coreProperties>
</file>